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64" r:id="rId15"/>
    <p:sldId id="278" r:id="rId16"/>
    <p:sldId id="263" r:id="rId17"/>
    <p:sldId id="262"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7" autoAdjust="0"/>
    <p:restoredTop sz="94694"/>
  </p:normalViewPr>
  <p:slideViewPr>
    <p:cSldViewPr>
      <p:cViewPr varScale="1">
        <p:scale>
          <a:sx n="121" d="100"/>
          <a:sy n="121" d="100"/>
        </p:scale>
        <p:origin x="632" y="176"/>
      </p:cViewPr>
      <p:guideLst>
        <p:guide orient="horz" pos="2160"/>
        <p:guide pos="3839"/>
      </p:guideLst>
    </p:cSldViewPr>
  </p:slideViewPr>
  <p:notesTextViewPr>
    <p:cViewPr>
      <p:scale>
        <a:sx n="1" d="1"/>
        <a:sy n="1" d="1"/>
      </p:scale>
      <p:origin x="0" y="0"/>
    </p:cViewPr>
  </p:notesTextViewPr>
  <p:notesViewPr>
    <p:cSldViewPr>
      <p:cViewPr varScale="1">
        <p:scale>
          <a:sx n="97" d="100"/>
          <a:sy n="97" d="100"/>
        </p:scale>
        <p:origin x="4328"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24077-7E77-444D-ACAE-EE5AD3AA4444}" type="datetimeFigureOut">
              <a:rPr lang="en-US" smtClean="0"/>
              <a:t>10/19/20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F49722-62BF-4689-87DD-B820F3DF41E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It is my pleasure to introduce Khayanga Wisike a Soroptimist and the Founder of Willing Hearts a registered charity in Canada with the focus of her work with girls in Kenya.  We had hoped to conduct a study tour in November to this project but sadly it has been postponed to March 2021.  She comes into contact with the issues of our appeal and educates girls from around the country. </a:t>
            </a:r>
            <a:endParaRPr lang="en-US" dirty="0"/>
          </a:p>
        </p:txBody>
      </p:sp>
      <p:sp>
        <p:nvSpPr>
          <p:cNvPr id="4" name="Slide Number Placeholder 3"/>
          <p:cNvSpPr>
            <a:spLocks noGrp="1"/>
          </p:cNvSpPr>
          <p:nvPr>
            <p:ph type="sldNum" sz="quarter" idx="10"/>
          </p:nvPr>
        </p:nvSpPr>
        <p:spPr/>
        <p:txBody>
          <a:bodyPr/>
          <a:lstStyle/>
          <a:p>
            <a:fld id="{D3F49722-62BF-4689-87DD-B820F3DF41EE}"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Thank you, Khayanga!  </a:t>
            </a:r>
            <a:endParaRPr lang="en-US" dirty="0"/>
          </a:p>
          <a:p>
            <a:r>
              <a:rPr lang="en-CA" dirty="0"/>
              <a:t>Over the last months we also noted that many clubs around the world were responding in their own unique ways to the pandemic.  We knew this would become a topic for our UN meetings in the coming years and so we created a Google form to share your work.  The themes for CSW and other international UN meetings will be related to the pandemic and we felt the collective impact of our global response would be helpful in capturing the information for our reports over the next year or two.  The name Masks for Equality was launched to accompany Days for Girls and their Masks for Millions.  Today, however, we are noting that much more is going on.  The goal was to be able to measure something.  For example how many of our Soroptimist countries responded, what is the range of projects/best practices.  So whatever you are doing, whether it is supplying digital devices, checking in on isolated older women, supplying PPE, delivering food, helping with errands or even becoming literate with communications platform so your clubs can meeting safely…it is all important .  In my work with older persons these women tell us that just knowing someone out there cares, is making their day.  So we are not asking you to make masks, we are just requesting you to use the </a:t>
            </a:r>
            <a:r>
              <a:rPr lang="en-CA" dirty="0" err="1"/>
              <a:t>google</a:t>
            </a:r>
            <a:r>
              <a:rPr lang="en-CA" dirty="0"/>
              <a:t> form to tell us if you are doing something in response to COVID 19.  Some of you report to your Federations already and so just one extra step.  We have opportunities to feature some of this work in our global meetings.  </a:t>
            </a:r>
            <a:endParaRPr lang="en-US" dirty="0"/>
          </a:p>
          <a:p>
            <a:endParaRPr lang="en-US" dirty="0"/>
          </a:p>
        </p:txBody>
      </p:sp>
      <p:sp>
        <p:nvSpPr>
          <p:cNvPr id="4" name="Slide Number Placeholder 3"/>
          <p:cNvSpPr>
            <a:spLocks noGrp="1"/>
          </p:cNvSpPr>
          <p:nvPr>
            <p:ph type="sldNum" sz="quarter" idx="10"/>
          </p:nvPr>
        </p:nvSpPr>
        <p:spPr/>
        <p:txBody>
          <a:bodyPr/>
          <a:lstStyle/>
          <a:p>
            <a:fld id="{D3F49722-62BF-4689-87DD-B820F3DF41EE}"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Our next webinar will be held September 10 and will focus entirely on Trafficking.  We will be sharing our new project that will expand on some of the work that has been underway with the Dutch union.</a:t>
            </a:r>
            <a:endParaRPr lang="en-US" dirty="0"/>
          </a:p>
          <a:p>
            <a:r>
              <a:rPr lang="en-CA" dirty="0"/>
              <a:t>These webinars will also have other topics mixed in and will not all be Presidents Appeal topics but we are finding our way.  Late September may be Older Women to coincide with International Day of Older Persons and in October we expect to have some excellent speakers on FGM.    If you have speakers you have heard that are so fantastic you want others to hear we would love to hear from you.</a:t>
            </a:r>
            <a:endParaRPr lang="en-US" dirty="0"/>
          </a:p>
          <a:p>
            <a:endParaRPr lang="en-US" dirty="0"/>
          </a:p>
        </p:txBody>
      </p:sp>
      <p:sp>
        <p:nvSpPr>
          <p:cNvPr id="4" name="Slide Number Placeholder 3"/>
          <p:cNvSpPr>
            <a:spLocks noGrp="1"/>
          </p:cNvSpPr>
          <p:nvPr>
            <p:ph type="sldNum" sz="quarter" idx="10"/>
          </p:nvPr>
        </p:nvSpPr>
        <p:spPr/>
        <p:txBody>
          <a:bodyPr/>
          <a:lstStyle/>
          <a:p>
            <a:fld id="{D3F49722-62BF-4689-87DD-B820F3DF41EE}"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a:t>In </a:t>
            </a:r>
            <a:r>
              <a:rPr lang="en-CA" dirty="0"/>
              <a:t>closing, thank you for attending.  Your support for Road to Equality is so very much appreciated.  We have dedicated pages on the website for each topic of the appeal to share news, projects, Soroptimist Position Papers and more.  We have social media and of course the new Soroptimist LAB that has Road to Equality for a topic and also an underlying team to stimulate the conversation.</a:t>
            </a:r>
            <a:endParaRPr lang="en-US" dirty="0"/>
          </a:p>
          <a:p>
            <a:r>
              <a:rPr lang="en-CA" dirty="0"/>
              <a:t>Donations can be made through your Federations marked Presidents Appeal and 100% comes to SI.  There are links on the website to each of the Federation’s remittance instructions.  Also if you want to wear the Road to Equality pin they are available through Hilary </a:t>
            </a:r>
            <a:r>
              <a:rPr lang="en-CA" dirty="0" err="1"/>
              <a:t>Laidler</a:t>
            </a:r>
            <a:r>
              <a:rPr lang="en-CA" dirty="0"/>
              <a:t> in the UK and I also have a supply.  Just contact anyone in the appeal or look online to get further details.</a:t>
            </a:r>
            <a:endParaRPr lang="en-US" dirty="0"/>
          </a:p>
          <a:p>
            <a:endParaRPr lang="en-US" dirty="0"/>
          </a:p>
        </p:txBody>
      </p:sp>
      <p:sp>
        <p:nvSpPr>
          <p:cNvPr id="4" name="Slide Number Placeholder 3"/>
          <p:cNvSpPr>
            <a:spLocks noGrp="1"/>
          </p:cNvSpPr>
          <p:nvPr>
            <p:ph type="sldNum" sz="quarter" idx="10"/>
          </p:nvPr>
        </p:nvSpPr>
        <p:spPr/>
        <p:txBody>
          <a:bodyPr/>
          <a:lstStyle/>
          <a:p>
            <a:fld id="{D3F49722-62BF-4689-87DD-B820F3DF41EE}" type="slidenum">
              <a:rPr lang="en-US" smtClean="0"/>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F49722-62BF-4689-87DD-B820F3DF41EE}"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9"/>
            <a:ext cx="10360501" cy="1470025"/>
          </a:xfrm>
        </p:spPr>
        <p:txBody>
          <a:bodyPr/>
          <a:lstStyle/>
          <a:p>
            <a:r>
              <a:rPr lang="en-US"/>
              <a:t>Click to edit Master title style</a:t>
            </a:r>
            <a:endParaRPr lang="en-CA"/>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49097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87986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1"/>
            <a:ext cx="2742486"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441" y="274641"/>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92964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61517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225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609441"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5986" y="1600202"/>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61244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609441" y="1535114"/>
            <a:ext cx="538551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1760" y="1535114"/>
            <a:ext cx="5387630"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0"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78896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07384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355432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7" y="273050"/>
            <a:ext cx="4010039" cy="1162051"/>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5492" y="273054"/>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447"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155821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2"/>
            <a:ext cx="7313295" cy="566739"/>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2389095" y="5367340"/>
            <a:ext cx="7313295"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179B22-BD1E-48D3-B1EC-2ED133FA56B4}" type="datetimeFigureOut">
              <a:rPr lang="en-CA" smtClean="0"/>
              <a:pPr/>
              <a:t>2020-10-19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28D69D4-C67E-4FB1-8386-CA5A1C55CAD5}" type="slidenum">
              <a:rPr lang="en-CA" smtClean="0"/>
              <a:pPr/>
              <a:t>‹#›</a:t>
            </a:fld>
            <a:endParaRPr lang="en-CA"/>
          </a:p>
        </p:txBody>
      </p:sp>
    </p:spTree>
    <p:extLst>
      <p:ext uri="{BB962C8B-B14F-4D97-AF65-F5344CB8AC3E}">
        <p14:creationId xmlns:p14="http://schemas.microsoft.com/office/powerpoint/2010/main" val="267253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79B22-BD1E-48D3-B1EC-2ED133FA56B4}" type="datetimeFigureOut">
              <a:rPr lang="en-CA" smtClean="0"/>
              <a:pPr/>
              <a:t>2020-10-19</a:t>
            </a:fld>
            <a:endParaRPr lang="en-CA"/>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5325"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D69D4-C67E-4FB1-8386-CA5A1C55CAD5}" type="slidenum">
              <a:rPr lang="en-CA" smtClean="0"/>
              <a:pPr/>
              <a:t>‹#›</a:t>
            </a:fld>
            <a:endParaRPr lang="en-CA"/>
          </a:p>
        </p:txBody>
      </p:sp>
    </p:spTree>
    <p:extLst>
      <p:ext uri="{BB962C8B-B14F-4D97-AF65-F5344CB8AC3E}">
        <p14:creationId xmlns:p14="http://schemas.microsoft.com/office/powerpoint/2010/main" val="2614400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soroptimistinternationa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04" y="4624919"/>
            <a:ext cx="1489747" cy="149013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477788" y="1124744"/>
            <a:ext cx="5472608" cy="2308324"/>
          </a:xfrm>
          <a:prstGeom prst="rect">
            <a:avLst/>
          </a:prstGeom>
          <a:noFill/>
        </p:spPr>
        <p:txBody>
          <a:bodyPr wrap="square" rtlCol="0">
            <a:spAutoFit/>
          </a:bodyPr>
          <a:lstStyle/>
          <a:p>
            <a:pPr algn="ctr"/>
            <a:r>
              <a:rPr lang="en-CA" sz="4800" b="1" dirty="0">
                <a:solidFill>
                  <a:schemeClr val="bg1"/>
                </a:solidFill>
                <a:latin typeface="Hadassah Friedlaender"/>
                <a:cs typeface="Hadassah Friedlaender"/>
              </a:rPr>
              <a:t>Khayanga Wisike </a:t>
            </a:r>
            <a:r>
              <a:rPr lang="en-GB" sz="4800" b="1" dirty="0">
                <a:solidFill>
                  <a:schemeClr val="bg1"/>
                </a:solidFill>
                <a:latin typeface="Hadassah Friedlaender" panose="02020603050405020304" pitchFamily="18" charset="-79"/>
                <a:cs typeface="Hadassah Friedlaender" panose="02020603050405020304" pitchFamily="18" charset="-79"/>
              </a:rPr>
              <a:t>Founder</a:t>
            </a:r>
          </a:p>
          <a:p>
            <a:pPr algn="ctr"/>
            <a:r>
              <a:rPr lang="en-GB" sz="4800" b="1" dirty="0">
                <a:solidFill>
                  <a:schemeClr val="bg1"/>
                </a:solidFill>
                <a:latin typeface="Hadassah Friedlaender" panose="02020603050405020304" pitchFamily="18" charset="-79"/>
                <a:cs typeface="Hadassah Friedlaender" panose="02020603050405020304" pitchFamily="18" charset="-79"/>
              </a:rPr>
              <a:t>Willing Hearts</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pic>
        <p:nvPicPr>
          <p:cNvPr id="26626" name="Picture 2" descr="Image may contain: 1 person, closeup"/>
          <p:cNvPicPr>
            <a:picLocks noChangeAspect="1" noChangeArrowheads="1"/>
          </p:cNvPicPr>
          <p:nvPr/>
        </p:nvPicPr>
        <p:blipFill>
          <a:blip r:embed="rId4" cstate="print"/>
          <a:srcRect/>
          <a:stretch>
            <a:fillRect/>
          </a:stretch>
        </p:blipFill>
        <p:spPr bwMode="auto">
          <a:xfrm>
            <a:off x="6073876" y="836712"/>
            <a:ext cx="5256582" cy="5256584"/>
          </a:xfrm>
          <a:prstGeom prst="rect">
            <a:avLst/>
          </a:prstGeom>
          <a:noFill/>
        </p:spPr>
      </p:pic>
    </p:spTree>
    <p:extLst>
      <p:ext uri="{BB962C8B-B14F-4D97-AF65-F5344CB8AC3E}">
        <p14:creationId xmlns:p14="http://schemas.microsoft.com/office/powerpoint/2010/main" val="188231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123096"/>
            <a:ext cx="10512862" cy="1325563"/>
          </a:xfrm>
        </p:spPr>
        <p:txBody>
          <a:bodyPr/>
          <a:lstStyle/>
          <a:p>
            <a:r>
              <a:rPr lang="en-GB" b="1" dirty="0">
                <a:latin typeface="Arial Black" panose="020B0A04020102020204" pitchFamily="34" charset="0"/>
              </a:rPr>
              <a:t>Violence against Women </a:t>
            </a:r>
          </a:p>
        </p:txBody>
      </p:sp>
      <p:sp>
        <p:nvSpPr>
          <p:cNvPr id="3" name="Content Placeholder 2"/>
          <p:cNvSpPr>
            <a:spLocks noGrp="1"/>
          </p:cNvSpPr>
          <p:nvPr>
            <p:ph idx="1"/>
          </p:nvPr>
        </p:nvSpPr>
        <p:spPr>
          <a:xfrm>
            <a:off x="541862" y="1558274"/>
            <a:ext cx="11105101" cy="4649096"/>
          </a:xfrm>
        </p:spPr>
        <p:txBody>
          <a:bodyPr>
            <a:normAutofit fontScale="92500" lnSpcReduction="20000"/>
          </a:bodyPr>
          <a:lstStyle/>
          <a:p>
            <a:pPr marL="514350" indent="-514350">
              <a:buFont typeface="Arial" panose="020B0604020202020204" pitchFamily="34" charset="0"/>
              <a:buAutoNum type="arabicPeriod"/>
            </a:pPr>
            <a:r>
              <a:rPr lang="en-US" sz="3200" dirty="0"/>
              <a:t>Keep trying prevention programs, scale up the most promising ones, and study how well they work.</a:t>
            </a:r>
          </a:p>
          <a:p>
            <a:pPr marL="514350" indent="-514350">
              <a:buFont typeface="Arial" panose="020B0604020202020204" pitchFamily="34" charset="0"/>
              <a:buAutoNum type="arabicPeriod"/>
            </a:pPr>
            <a:r>
              <a:rPr lang="en-US" sz="3200" dirty="0"/>
              <a:t>Make penalties for domestic violence consistent and very firm.</a:t>
            </a:r>
          </a:p>
          <a:p>
            <a:pPr marL="514350" indent="-514350">
              <a:buFont typeface="Arial" panose="020B0604020202020204" pitchFamily="34" charset="0"/>
              <a:buAutoNum type="arabicPeriod"/>
            </a:pPr>
            <a:r>
              <a:rPr lang="en-US" sz="3200" dirty="0"/>
              <a:t>Increase funding for support services for victims of domestic violence.</a:t>
            </a:r>
          </a:p>
          <a:p>
            <a:pPr marL="514350" indent="-514350">
              <a:buFont typeface="Arial" panose="020B0604020202020204" pitchFamily="34" charset="0"/>
              <a:buAutoNum type="arabicPeriod"/>
            </a:pPr>
            <a:r>
              <a:rPr lang="en-US" sz="3200" dirty="0"/>
              <a:t>Change the way family courts handle cases involving domestic violence.</a:t>
            </a:r>
          </a:p>
          <a:p>
            <a:pPr marL="514350" indent="-514350">
              <a:buFont typeface="Arial" panose="020B0604020202020204" pitchFamily="34" charset="0"/>
              <a:buAutoNum type="arabicPeriod"/>
            </a:pPr>
            <a:r>
              <a:rPr lang="en-US" sz="3200" dirty="0"/>
              <a:t>Help women to be economically independent.</a:t>
            </a:r>
          </a:p>
          <a:p>
            <a:pPr marL="514350" indent="-514350">
              <a:buFont typeface="Arial" panose="020B0604020202020204" pitchFamily="34" charset="0"/>
              <a:buAutoNum type="arabicPeriod"/>
            </a:pPr>
            <a:r>
              <a:rPr lang="en-US" sz="3200" dirty="0"/>
              <a:t>Make education and equal opportunities for women a priority in laws and principles </a:t>
            </a:r>
            <a:endParaRPr lang="en-GB" sz="3200" dirty="0"/>
          </a:p>
          <a:p>
            <a:pPr marL="514350" indent="-514350">
              <a:buAutoNum type="arabicPeriod"/>
            </a:pPr>
            <a:endParaRPr lang="en-GB" dirty="0"/>
          </a:p>
          <a:p>
            <a:pPr marL="0" indent="0">
              <a:buNone/>
            </a:pPr>
            <a:endParaRPr lang="en-GB" dirty="0"/>
          </a:p>
        </p:txBody>
      </p:sp>
    </p:spTree>
    <p:extLst>
      <p:ext uri="{BB962C8B-B14F-4D97-AF65-F5344CB8AC3E}">
        <p14:creationId xmlns:p14="http://schemas.microsoft.com/office/powerpoint/2010/main" val="135440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rPr>
              <a:t>Early Marriage</a:t>
            </a:r>
          </a:p>
        </p:txBody>
      </p:sp>
      <p:sp>
        <p:nvSpPr>
          <p:cNvPr id="3" name="Content Placeholder 2"/>
          <p:cNvSpPr>
            <a:spLocks noGrp="1"/>
          </p:cNvSpPr>
          <p:nvPr>
            <p:ph idx="1"/>
          </p:nvPr>
        </p:nvSpPr>
        <p:spPr/>
        <p:txBody>
          <a:bodyPr>
            <a:normAutofit fontScale="92500" lnSpcReduction="20000"/>
          </a:bodyPr>
          <a:lstStyle/>
          <a:p>
            <a:pPr marL="742950" indent="-742950">
              <a:buFont typeface="+mj-lt"/>
              <a:buAutoNum type="arabicPeriod"/>
            </a:pPr>
            <a:r>
              <a:rPr lang="en-US" sz="3600" dirty="0"/>
              <a:t>Empower girls with information, skills and support networks. </a:t>
            </a:r>
          </a:p>
          <a:p>
            <a:pPr marL="742950" indent="-742950">
              <a:buFont typeface="+mj-lt"/>
              <a:buAutoNum type="arabicPeriod"/>
            </a:pPr>
            <a:r>
              <a:rPr lang="en-US" sz="3600" dirty="0"/>
              <a:t>Provide economic support and incentives to girls and their families.</a:t>
            </a:r>
          </a:p>
          <a:p>
            <a:pPr marL="742950" indent="-742950">
              <a:buFont typeface="+mj-lt"/>
              <a:buAutoNum type="arabicPeriod"/>
            </a:pPr>
            <a:r>
              <a:rPr lang="en-US" sz="3600" dirty="0"/>
              <a:t>Educate and rally parents and community members to understand challenges that girls face. </a:t>
            </a:r>
          </a:p>
          <a:p>
            <a:pPr marL="742950" indent="-742950">
              <a:buFont typeface="+mj-lt"/>
              <a:buAutoNum type="arabicPeriod"/>
            </a:pPr>
            <a:r>
              <a:rPr lang="en-US" sz="3600" dirty="0" err="1"/>
              <a:t>Mobilise</a:t>
            </a:r>
            <a:r>
              <a:rPr lang="en-US" sz="3600" dirty="0"/>
              <a:t> families and communities to promote leadership and mentorship skills in girls.</a:t>
            </a:r>
          </a:p>
          <a:p>
            <a:pPr marL="742950" indent="-742950">
              <a:buFont typeface="+mj-lt"/>
              <a:buAutoNum type="arabicPeriod"/>
            </a:pPr>
            <a:r>
              <a:rPr lang="en-US" sz="3600" dirty="0"/>
              <a:t>Establish and implement laws and policies that protect girls and women.</a:t>
            </a:r>
            <a:endParaRPr lang="en-GB" sz="36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07271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Female Genital Mutilation </a:t>
            </a:r>
          </a:p>
        </p:txBody>
      </p:sp>
      <p:sp>
        <p:nvSpPr>
          <p:cNvPr id="3" name="Content Placeholder 2"/>
          <p:cNvSpPr>
            <a:spLocks noGrp="1"/>
          </p:cNvSpPr>
          <p:nvPr>
            <p:ph idx="1"/>
          </p:nvPr>
        </p:nvSpPr>
        <p:spPr>
          <a:xfrm>
            <a:off x="837982" y="1690689"/>
            <a:ext cx="10512862" cy="3959375"/>
          </a:xfrm>
        </p:spPr>
        <p:txBody>
          <a:bodyPr>
            <a:normAutofit fontScale="92500" lnSpcReduction="20000"/>
          </a:bodyPr>
          <a:lstStyle/>
          <a:p>
            <a:pPr marL="514350" indent="-514350">
              <a:buFont typeface="+mj-lt"/>
              <a:buAutoNum type="arabicPeriod"/>
            </a:pPr>
            <a:r>
              <a:rPr lang="en-US" b="1" dirty="0"/>
              <a:t>Challenge the discriminatory reasons FGM is practiced.</a:t>
            </a:r>
          </a:p>
          <a:p>
            <a:pPr marL="514350" indent="-514350">
              <a:buFont typeface="+mj-lt"/>
              <a:buAutoNum type="arabicPeriod"/>
            </a:pPr>
            <a:r>
              <a:rPr lang="en-US" b="1" dirty="0"/>
              <a:t>Change traditions with the support of and from older generations. </a:t>
            </a:r>
          </a:p>
          <a:p>
            <a:pPr marL="514350" indent="-514350">
              <a:buFont typeface="+mj-lt"/>
              <a:buAutoNum type="arabicPeriod"/>
            </a:pPr>
            <a:r>
              <a:rPr lang="en-US" b="1" dirty="0"/>
              <a:t>Educate girls on their right to decide what happens to their body. </a:t>
            </a:r>
          </a:p>
          <a:p>
            <a:pPr marL="514350" indent="-514350">
              <a:buFont typeface="+mj-lt"/>
              <a:buAutoNum type="arabicPeriod"/>
            </a:pPr>
            <a:r>
              <a:rPr lang="en-US" b="1" dirty="0"/>
              <a:t>Speak out about the risks and realities of FGM.</a:t>
            </a:r>
          </a:p>
          <a:p>
            <a:pPr marL="514350" indent="-514350">
              <a:buFont typeface="+mj-lt"/>
              <a:buAutoNum type="arabicPeriod"/>
            </a:pPr>
            <a:r>
              <a:rPr lang="en-US" b="1" dirty="0"/>
              <a:t>Spread understanding that religion does not demand FGM.</a:t>
            </a:r>
          </a:p>
          <a:p>
            <a:pPr marL="514350" indent="-514350">
              <a:buFont typeface="+mj-lt"/>
              <a:buAutoNum type="arabicPeriod"/>
            </a:pPr>
            <a:r>
              <a:rPr lang="en-US" b="1" dirty="0"/>
              <a:t>Raise awareness, do lots of community awareness in areas where the practice is rampant and stay vigilant </a:t>
            </a:r>
            <a:endParaRPr lang="en-GB" dirty="0"/>
          </a:p>
          <a:p>
            <a:pPr marL="0" indent="0">
              <a:buNone/>
            </a:pPr>
            <a:endParaRPr lang="en-GB" dirty="0"/>
          </a:p>
        </p:txBody>
      </p:sp>
    </p:spTree>
    <p:extLst>
      <p:ext uri="{BB962C8B-B14F-4D97-AF65-F5344CB8AC3E}">
        <p14:creationId xmlns:p14="http://schemas.microsoft.com/office/powerpoint/2010/main" val="402678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Human Trafficking / Slavery</a:t>
            </a:r>
          </a:p>
        </p:txBody>
      </p:sp>
      <p:sp>
        <p:nvSpPr>
          <p:cNvPr id="3" name="Content Placeholder 2"/>
          <p:cNvSpPr>
            <a:spLocks noGrp="1"/>
          </p:cNvSpPr>
          <p:nvPr>
            <p:ph idx="1"/>
          </p:nvPr>
        </p:nvSpPr>
        <p:spPr>
          <a:xfrm>
            <a:off x="837982" y="1825625"/>
            <a:ext cx="10512862" cy="4778375"/>
          </a:xfrm>
        </p:spPr>
        <p:txBody>
          <a:bodyPr/>
          <a:lstStyle/>
          <a:p>
            <a:pPr marL="0" indent="0">
              <a:buNone/>
            </a:pPr>
            <a:r>
              <a:rPr lang="en-US" b="1" dirty="0"/>
              <a:t>Ways You Can Help End Trafficking: </a:t>
            </a:r>
          </a:p>
          <a:p>
            <a:pPr marL="514350" indent="-514350">
              <a:buFont typeface="+mj-lt"/>
              <a:buAutoNum type="arabicPeriod"/>
            </a:pPr>
            <a:r>
              <a:rPr lang="en-US" b="1" dirty="0"/>
              <a:t>Know the Signs. Learn the red flags and indicators of trafficking.</a:t>
            </a:r>
          </a:p>
          <a:p>
            <a:pPr marL="514350" indent="-514350">
              <a:buFont typeface="+mj-lt"/>
              <a:buAutoNum type="arabicPeriod"/>
            </a:pPr>
            <a:r>
              <a:rPr lang="en-US" b="1" dirty="0"/>
              <a:t>Report a Tip on the practice.</a:t>
            </a:r>
          </a:p>
          <a:p>
            <a:pPr marL="514350" indent="-514350">
              <a:buFont typeface="+mj-lt"/>
              <a:buAutoNum type="arabicPeriod"/>
            </a:pPr>
            <a:r>
              <a:rPr lang="en-US" b="1" dirty="0"/>
              <a:t>Spread the word on the reality of signs of human trafficking.</a:t>
            </a:r>
          </a:p>
          <a:p>
            <a:pPr marL="514350" indent="-514350">
              <a:buFont typeface="+mj-lt"/>
              <a:buAutoNum type="arabicPeriod"/>
            </a:pPr>
            <a:r>
              <a:rPr lang="en-US" b="1" dirty="0"/>
              <a:t>Think Before You Shop, about the workers who produce what you need.</a:t>
            </a:r>
            <a:r>
              <a:rPr lang="en-GB" dirty="0"/>
              <a:t>  </a:t>
            </a:r>
          </a:p>
          <a:p>
            <a:pPr lvl="1"/>
            <a:endParaRPr lang="en-GB" dirty="0"/>
          </a:p>
        </p:txBody>
      </p:sp>
    </p:spTree>
    <p:extLst>
      <p:ext uri="{BB962C8B-B14F-4D97-AF65-F5344CB8AC3E}">
        <p14:creationId xmlns:p14="http://schemas.microsoft.com/office/powerpoint/2010/main" val="185210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86" y="224653"/>
            <a:ext cx="11663257" cy="651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953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060"/>
            <a:ext cx="11235049"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3E99AE-B7B4-6E4A-96E0-C05C16311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04" y="4624919"/>
            <a:ext cx="1489747" cy="1490135"/>
          </a:xfrm>
          <a:prstGeom prst="rect">
            <a:avLst/>
          </a:prstGeom>
        </p:spPr>
      </p:pic>
      <p:sp>
        <p:nvSpPr>
          <p:cNvPr id="5" name="TextBox 4">
            <a:extLst>
              <a:ext uri="{FF2B5EF4-FFF2-40B4-BE49-F238E27FC236}">
                <a16:creationId xmlns:a16="http://schemas.microsoft.com/office/drawing/2014/main" id="{A066F372-DCC6-DA4C-98DE-B19F1A9AE9E4}"/>
              </a:ext>
            </a:extLst>
          </p:cNvPr>
          <p:cNvSpPr txBox="1"/>
          <p:nvPr/>
        </p:nvSpPr>
        <p:spPr>
          <a:xfrm>
            <a:off x="477788" y="1124744"/>
            <a:ext cx="5472608" cy="1569660"/>
          </a:xfrm>
          <a:prstGeom prst="rect">
            <a:avLst/>
          </a:prstGeom>
          <a:noFill/>
        </p:spPr>
        <p:txBody>
          <a:bodyPr wrap="square" rtlCol="0">
            <a:spAutoFit/>
          </a:bodyPr>
          <a:lstStyle/>
          <a:p>
            <a:pPr algn="ctr"/>
            <a:r>
              <a:rPr lang="en-US" sz="4800" b="1" dirty="0">
                <a:solidFill>
                  <a:schemeClr val="bg1"/>
                </a:solidFill>
                <a:latin typeface="Hadassah Friedlaender"/>
                <a:cs typeface="Hadassah Friedlaender"/>
              </a:rPr>
              <a:t>NEXT WEBINAR:  September</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pic>
        <p:nvPicPr>
          <p:cNvPr id="8" name="Picture 2">
            <a:extLst>
              <a:ext uri="{FF2B5EF4-FFF2-40B4-BE49-F238E27FC236}">
                <a16:creationId xmlns:a16="http://schemas.microsoft.com/office/drawing/2014/main" id="{B3B6E8CC-4DD1-C04D-9695-83C12604B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 r="-1" b="-1"/>
          <a:stretch/>
        </p:blipFill>
        <p:spPr>
          <a:xfrm>
            <a:off x="6094412" y="2708920"/>
            <a:ext cx="5480141" cy="3082809"/>
          </a:xfrm>
          <a:prstGeom prst="rect">
            <a:avLst/>
          </a:prstGeom>
        </p:spPr>
      </p:pic>
      <p:sp>
        <p:nvSpPr>
          <p:cNvPr id="9" name="TextBox 8"/>
          <p:cNvSpPr txBox="1"/>
          <p:nvPr/>
        </p:nvSpPr>
        <p:spPr>
          <a:xfrm>
            <a:off x="6310436" y="1124744"/>
            <a:ext cx="5256584" cy="1569660"/>
          </a:xfrm>
          <a:prstGeom prst="rect">
            <a:avLst/>
          </a:prstGeom>
          <a:noFill/>
        </p:spPr>
        <p:txBody>
          <a:bodyPr wrap="square" rtlCol="0">
            <a:spAutoFit/>
          </a:bodyPr>
          <a:lstStyle/>
          <a:p>
            <a:pPr algn="ctr"/>
            <a:r>
              <a:rPr lang="en-GB" sz="4800" b="1" dirty="0">
                <a:solidFill>
                  <a:schemeClr val="bg1"/>
                </a:solidFill>
                <a:latin typeface="Hadassah Friedlaender" panose="02020603050405020304" pitchFamily="18" charset="-79"/>
                <a:cs typeface="Hadassah Friedlaender" panose="02020603050405020304" pitchFamily="18" charset="-79"/>
              </a:rPr>
              <a:t>HUMAN TRAFFICKING</a:t>
            </a:r>
            <a:endParaRPr lang="en-US" sz="4800" b="1" dirty="0">
              <a:solidFill>
                <a:schemeClr val="bg1"/>
              </a:solidFill>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188231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600" y="152645"/>
            <a:ext cx="11833943" cy="658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56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36" y="260648"/>
            <a:ext cx="10553816" cy="445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25860" y="4797152"/>
            <a:ext cx="9983657"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CA" sz="2400" b="1" dirty="0"/>
              <a:t>Pins are available for purchase from Hilary </a:t>
            </a:r>
            <a:r>
              <a:rPr lang="en-CA" sz="2400" b="1" dirty="0" err="1"/>
              <a:t>Laidler</a:t>
            </a:r>
            <a:r>
              <a:rPr lang="en-CA" sz="2400" b="1" dirty="0"/>
              <a:t> or Sharon Fisher.</a:t>
            </a:r>
          </a:p>
          <a:p>
            <a:endParaRPr lang="en-CA" sz="2400" dirty="0"/>
          </a:p>
          <a:p>
            <a:r>
              <a:rPr lang="en-CA" sz="2400" b="1" dirty="0"/>
              <a:t>Donation accepted by your Federation with direct link to remittance forms at: </a:t>
            </a:r>
            <a:r>
              <a:rPr lang="en-CA" sz="2400" b="1" dirty="0">
                <a:hlinkClick r:id="rId4"/>
              </a:rPr>
              <a:t>www.soroptimistinternational.org</a:t>
            </a:r>
            <a:r>
              <a:rPr lang="en-CA" sz="2400" b="1" dirty="0"/>
              <a:t>  (Mark for Presidents Appeal)</a:t>
            </a:r>
          </a:p>
        </p:txBody>
      </p:sp>
    </p:spTree>
    <p:extLst>
      <p:ext uri="{BB962C8B-B14F-4D97-AF65-F5344CB8AC3E}">
        <p14:creationId xmlns:p14="http://schemas.microsoft.com/office/powerpoint/2010/main" val="379365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325950"/>
            <a:ext cx="9141619" cy="2387600"/>
          </a:xfrm>
        </p:spPr>
        <p:txBody>
          <a:bodyPr/>
          <a:lstStyle/>
          <a:p>
            <a:r>
              <a:rPr lang="en-GB" dirty="0">
                <a:latin typeface="Arial Black" panose="020B0A04020102020204" pitchFamily="34" charset="0"/>
              </a:rPr>
              <a:t>Road To Equality </a:t>
            </a:r>
          </a:p>
        </p:txBody>
      </p:sp>
      <p:sp>
        <p:nvSpPr>
          <p:cNvPr id="3" name="Subtitle 2"/>
          <p:cNvSpPr>
            <a:spLocks noGrp="1"/>
          </p:cNvSpPr>
          <p:nvPr>
            <p:ph type="subTitle" idx="1"/>
          </p:nvPr>
        </p:nvSpPr>
        <p:spPr>
          <a:xfrm>
            <a:off x="1523603" y="2713550"/>
            <a:ext cx="9141619" cy="3463730"/>
          </a:xfrm>
        </p:spPr>
        <p:txBody>
          <a:bodyPr>
            <a:normAutofit lnSpcReduction="10000"/>
          </a:bodyPr>
          <a:lstStyle/>
          <a:p>
            <a:r>
              <a:rPr lang="en-GB" sz="4500" dirty="0"/>
              <a:t>East Africa’s Challenges</a:t>
            </a:r>
          </a:p>
          <a:p>
            <a:r>
              <a:rPr lang="en-GB" sz="4500" dirty="0"/>
              <a:t> and </a:t>
            </a:r>
          </a:p>
          <a:p>
            <a:r>
              <a:rPr lang="en-GB" sz="4500" dirty="0"/>
              <a:t>Solutions </a:t>
            </a:r>
          </a:p>
          <a:p>
            <a:endParaRPr lang="en-GB" sz="4500" dirty="0"/>
          </a:p>
          <a:p>
            <a:r>
              <a:rPr lang="en-GB" sz="2900" b="1" dirty="0" err="1">
                <a:latin typeface="Arial Black" panose="020B0A04020102020204" pitchFamily="34" charset="0"/>
              </a:rPr>
              <a:t>Khayanga</a:t>
            </a:r>
            <a:r>
              <a:rPr lang="en-GB" sz="2900" b="1" dirty="0">
                <a:latin typeface="Arial Black" panose="020B0A04020102020204" pitchFamily="34" charset="0"/>
              </a:rPr>
              <a:t> </a:t>
            </a:r>
            <a:r>
              <a:rPr lang="en-GB" sz="2900" b="1" dirty="0" err="1">
                <a:latin typeface="Arial Black" panose="020B0A04020102020204" pitchFamily="34" charset="0"/>
              </a:rPr>
              <a:t>Wasike</a:t>
            </a:r>
            <a:r>
              <a:rPr lang="en-GB" sz="2900" b="1" dirty="0">
                <a:latin typeface="Arial Black" panose="020B0A04020102020204" pitchFamily="34" charset="0"/>
              </a:rPr>
              <a:t> </a:t>
            </a:r>
          </a:p>
        </p:txBody>
      </p:sp>
    </p:spTree>
    <p:extLst>
      <p:ext uri="{BB962C8B-B14F-4D97-AF65-F5344CB8AC3E}">
        <p14:creationId xmlns:p14="http://schemas.microsoft.com/office/powerpoint/2010/main" val="147993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3652" y="283958"/>
            <a:ext cx="6782489" cy="6140075"/>
          </a:xfrm>
        </p:spPr>
      </p:pic>
      <p:sp>
        <p:nvSpPr>
          <p:cNvPr id="5" name="TextBox 4"/>
          <p:cNvSpPr txBox="1"/>
          <p:nvPr/>
        </p:nvSpPr>
        <p:spPr>
          <a:xfrm>
            <a:off x="8876218" y="1002891"/>
            <a:ext cx="2712996" cy="4401205"/>
          </a:xfrm>
          <a:prstGeom prst="rect">
            <a:avLst/>
          </a:prstGeom>
          <a:noFill/>
        </p:spPr>
        <p:txBody>
          <a:bodyPr wrap="square" rtlCol="0">
            <a:spAutoFit/>
          </a:bodyPr>
          <a:lstStyle/>
          <a:p>
            <a:r>
              <a:rPr lang="en-GB" sz="2800" dirty="0">
                <a:latin typeface="Arial Black" panose="020B0A04020102020204" pitchFamily="34" charset="0"/>
              </a:rPr>
              <a:t>From the wall of a community outreach  organisation in </a:t>
            </a:r>
            <a:r>
              <a:rPr lang="en-GB" sz="2800" dirty="0" err="1">
                <a:latin typeface="Arial Black" panose="020B0A04020102020204" pitchFamily="34" charset="0"/>
              </a:rPr>
              <a:t>Kapenguria</a:t>
            </a:r>
            <a:r>
              <a:rPr lang="en-GB" sz="2800" dirty="0">
                <a:latin typeface="Arial Black" panose="020B0A04020102020204" pitchFamily="34" charset="0"/>
              </a:rPr>
              <a:t>, West Pokot County,</a:t>
            </a:r>
          </a:p>
          <a:p>
            <a:r>
              <a:rPr lang="en-GB" sz="2800" dirty="0">
                <a:latin typeface="Arial Black" panose="020B0A04020102020204" pitchFamily="34" charset="0"/>
              </a:rPr>
              <a:t>Kenya</a:t>
            </a:r>
          </a:p>
        </p:txBody>
      </p:sp>
    </p:spTree>
    <p:extLst>
      <p:ext uri="{BB962C8B-B14F-4D97-AF65-F5344CB8AC3E}">
        <p14:creationId xmlns:p14="http://schemas.microsoft.com/office/powerpoint/2010/main" val="912979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latin typeface="Arial Black" panose="020B0A04020102020204" pitchFamily="34" charset="0"/>
              </a:rPr>
              <a:t>THE CHALLENGES</a:t>
            </a:r>
          </a:p>
        </p:txBody>
      </p:sp>
      <p:sp>
        <p:nvSpPr>
          <p:cNvPr id="3" name="Content Placeholder 2"/>
          <p:cNvSpPr>
            <a:spLocks noGrp="1"/>
          </p:cNvSpPr>
          <p:nvPr>
            <p:ph idx="1"/>
          </p:nvPr>
        </p:nvSpPr>
        <p:spPr/>
        <p:txBody>
          <a:bodyPr>
            <a:normAutofit/>
          </a:bodyPr>
          <a:lstStyle/>
          <a:p>
            <a:r>
              <a:rPr lang="en-GB" sz="6000" dirty="0"/>
              <a:t> Violence Against Women </a:t>
            </a:r>
          </a:p>
          <a:p>
            <a:r>
              <a:rPr lang="en-GB" sz="6000" dirty="0"/>
              <a:t> Early Marriage </a:t>
            </a:r>
          </a:p>
          <a:p>
            <a:r>
              <a:rPr lang="en-GB" sz="6000" dirty="0"/>
              <a:t> Female Genital Mutilation </a:t>
            </a:r>
          </a:p>
          <a:p>
            <a:r>
              <a:rPr lang="en-GB" sz="6000" dirty="0"/>
              <a:t> Human Trafficking / Slavery</a:t>
            </a:r>
          </a:p>
        </p:txBody>
      </p:sp>
    </p:spTree>
    <p:extLst>
      <p:ext uri="{BB962C8B-B14F-4D97-AF65-F5344CB8AC3E}">
        <p14:creationId xmlns:p14="http://schemas.microsoft.com/office/powerpoint/2010/main" val="294305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1"/>
            <a:ext cx="10512862" cy="1325563"/>
          </a:xfrm>
        </p:spPr>
        <p:txBody>
          <a:bodyPr/>
          <a:lstStyle/>
          <a:p>
            <a:r>
              <a:rPr lang="en-GB" b="1" dirty="0">
                <a:latin typeface="Arial Black" panose="020B0A04020102020204" pitchFamily="34" charset="0"/>
              </a:rPr>
              <a:t>Violence against Women </a:t>
            </a:r>
          </a:p>
        </p:txBody>
      </p:sp>
      <p:sp>
        <p:nvSpPr>
          <p:cNvPr id="3" name="Content Placeholder 2"/>
          <p:cNvSpPr>
            <a:spLocks noGrp="1"/>
          </p:cNvSpPr>
          <p:nvPr>
            <p:ph idx="1"/>
          </p:nvPr>
        </p:nvSpPr>
        <p:spPr>
          <a:xfrm>
            <a:off x="541862" y="977981"/>
            <a:ext cx="11105101" cy="5629296"/>
          </a:xfrm>
        </p:spPr>
        <p:txBody>
          <a:bodyPr>
            <a:normAutofit fontScale="85000" lnSpcReduction="10000"/>
          </a:bodyPr>
          <a:lstStyle/>
          <a:p>
            <a:pPr marL="0" indent="0">
              <a:buNone/>
            </a:pPr>
            <a:r>
              <a:rPr lang="en-GB" dirty="0"/>
              <a:t>Cultural Beliefs that perpetuate violence : </a:t>
            </a:r>
          </a:p>
          <a:p>
            <a:pPr marL="514350" indent="-514350">
              <a:buAutoNum type="arabicPeriod"/>
            </a:pPr>
            <a:r>
              <a:rPr lang="en-US" b="1" dirty="0"/>
              <a:t>Women must be submissive to male family members in all aspects of her life.</a:t>
            </a:r>
          </a:p>
          <a:p>
            <a:pPr marL="514350" indent="-514350">
              <a:buAutoNum type="arabicPeriod"/>
            </a:pPr>
            <a:r>
              <a:rPr lang="en-US" b="1" dirty="0"/>
              <a:t>Men are expected to exercise coercive control.</a:t>
            </a:r>
          </a:p>
          <a:p>
            <a:pPr marL="514350" indent="-514350">
              <a:buFont typeface="Arial" panose="020B0604020202020204" pitchFamily="34" charset="0"/>
              <a:buAutoNum type="arabicPeriod"/>
            </a:pPr>
            <a:r>
              <a:rPr lang="en-US" b="1" dirty="0"/>
              <a:t>Men have the right to discipline women for ‘incorrect’ behavior.</a:t>
            </a:r>
          </a:p>
          <a:p>
            <a:pPr marL="514350" indent="-514350">
              <a:buFont typeface="Arial" panose="020B0604020202020204" pitchFamily="34" charset="0"/>
              <a:buAutoNum type="arabicPeriod"/>
            </a:pPr>
            <a:r>
              <a:rPr lang="en-US" b="1" dirty="0"/>
              <a:t>Women cannot deny their male partner sex.</a:t>
            </a:r>
          </a:p>
          <a:p>
            <a:pPr marL="514350" indent="-514350">
              <a:buFont typeface="Arial" panose="020B0604020202020204" pitchFamily="34" charset="0"/>
              <a:buAutoNum type="arabicPeriod"/>
            </a:pPr>
            <a:r>
              <a:rPr lang="en-US" b="1" dirty="0"/>
              <a:t>Sexual harassment is normal.</a:t>
            </a:r>
          </a:p>
          <a:p>
            <a:pPr marL="514350" indent="-514350">
              <a:buFont typeface="Arial" panose="020B0604020202020204" pitchFamily="34" charset="0"/>
              <a:buAutoNum type="arabicPeriod"/>
            </a:pPr>
            <a:r>
              <a:rPr lang="en-US" b="1" dirty="0"/>
              <a:t>Women experience violence because they are dressed ‘provocatively’.</a:t>
            </a:r>
          </a:p>
          <a:p>
            <a:pPr marL="514350" indent="-514350">
              <a:buFont typeface="Arial" panose="020B0604020202020204" pitchFamily="34" charset="0"/>
              <a:buAutoNum type="arabicPeriod"/>
            </a:pPr>
            <a:r>
              <a:rPr lang="en-US" b="1" dirty="0"/>
              <a:t>All women should become mothers.</a:t>
            </a:r>
          </a:p>
          <a:p>
            <a:pPr marL="514350" indent="-514350">
              <a:buFont typeface="Arial" panose="020B0604020202020204" pitchFamily="34" charset="0"/>
              <a:buAutoNum type="arabicPeriod"/>
            </a:pPr>
            <a:r>
              <a:rPr lang="en-US" b="1" dirty="0"/>
              <a:t>Girls are valued as wives not as individuals.</a:t>
            </a:r>
          </a:p>
          <a:p>
            <a:pPr marL="514350" indent="-514350">
              <a:buFont typeface="Arial" panose="020B0604020202020204" pitchFamily="34" charset="0"/>
              <a:buAutoNum type="arabicPeriod"/>
            </a:pPr>
            <a:r>
              <a:rPr lang="en-US" b="1" dirty="0"/>
              <a:t>Heterosexuality is the only sexual orientation that is acceptable.</a:t>
            </a:r>
          </a:p>
          <a:p>
            <a:pPr marL="514350" indent="-514350">
              <a:buFont typeface="Arial" panose="020B0604020202020204" pitchFamily="34" charset="0"/>
              <a:buAutoNum type="arabicPeriod"/>
            </a:pPr>
            <a:r>
              <a:rPr lang="en-US" b="1" dirty="0"/>
              <a:t>Divorced women have less value</a:t>
            </a:r>
            <a:endParaRPr lang="en-GB" dirty="0"/>
          </a:p>
          <a:p>
            <a:pPr marL="514350" indent="-514350">
              <a:buFont typeface="Arial" panose="020B0604020202020204" pitchFamily="34" charset="0"/>
              <a:buAutoNum type="arabicPeriod"/>
            </a:pPr>
            <a:endParaRPr lang="en-GB" dirty="0"/>
          </a:p>
          <a:p>
            <a:pPr marL="514350" indent="-514350">
              <a:buAutoNum type="arabicPeriod"/>
            </a:pPr>
            <a:endParaRPr lang="en-GB" dirty="0"/>
          </a:p>
          <a:p>
            <a:pPr marL="0" indent="0">
              <a:buNone/>
            </a:pPr>
            <a:endParaRPr lang="en-GB" dirty="0"/>
          </a:p>
        </p:txBody>
      </p:sp>
    </p:spTree>
    <p:extLst>
      <p:ext uri="{BB962C8B-B14F-4D97-AF65-F5344CB8AC3E}">
        <p14:creationId xmlns:p14="http://schemas.microsoft.com/office/powerpoint/2010/main" val="4045854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rPr>
              <a:t>Early Marriage</a:t>
            </a:r>
          </a:p>
        </p:txBody>
      </p:sp>
      <p:sp>
        <p:nvSpPr>
          <p:cNvPr id="3" name="Content Placeholder 2"/>
          <p:cNvSpPr>
            <a:spLocks noGrp="1"/>
          </p:cNvSpPr>
          <p:nvPr>
            <p:ph idx="1"/>
          </p:nvPr>
        </p:nvSpPr>
        <p:spPr/>
        <p:txBody>
          <a:bodyPr>
            <a:normAutofit/>
          </a:bodyPr>
          <a:lstStyle/>
          <a:p>
            <a:pPr marL="0" indent="0">
              <a:buNone/>
            </a:pPr>
            <a:r>
              <a:rPr lang="en-US" sz="3600" b="1" dirty="0"/>
              <a:t>Who: </a:t>
            </a:r>
          </a:p>
          <a:p>
            <a:pPr marL="0" indent="0">
              <a:buNone/>
            </a:pPr>
            <a:r>
              <a:rPr lang="en-US" sz="3600" dirty="0"/>
              <a:t>23% of Kenyan girls are married before their 18th birthday  </a:t>
            </a:r>
          </a:p>
          <a:p>
            <a:pPr marL="0" indent="0">
              <a:buNone/>
            </a:pPr>
            <a:r>
              <a:rPr lang="en-US" sz="3600" dirty="0"/>
              <a:t>4% are married before the age of 15.</a:t>
            </a:r>
          </a:p>
          <a:p>
            <a:pPr marL="0" indent="0">
              <a:buNone/>
            </a:pPr>
            <a:r>
              <a:rPr lang="en-US" sz="3600" b="1" dirty="0"/>
              <a:t>Why:     </a:t>
            </a:r>
            <a:r>
              <a:rPr lang="en-US" sz="3600" dirty="0"/>
              <a:t>Your dowry is my inheritance  ( or beer money ) </a:t>
            </a:r>
          </a:p>
          <a:p>
            <a:pPr marL="0" indent="0">
              <a:buNone/>
            </a:pPr>
            <a:r>
              <a:rPr lang="en-US" sz="3600" dirty="0"/>
              <a:t>Cultural traditions, religious and social pressures, fear of the child remaining unmarried into adulthood, illiteracy, and the perceived inability of women to work for money.</a:t>
            </a:r>
          </a:p>
          <a:p>
            <a:pPr marL="0" indent="0">
              <a:buNone/>
            </a:pPr>
            <a:endParaRPr lang="en-GB" sz="3600"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6134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Female Genital Mutilation </a:t>
            </a:r>
          </a:p>
        </p:txBody>
      </p:sp>
      <p:sp>
        <p:nvSpPr>
          <p:cNvPr id="3" name="Content Placeholder 2"/>
          <p:cNvSpPr>
            <a:spLocks noGrp="1"/>
          </p:cNvSpPr>
          <p:nvPr>
            <p:ph idx="1"/>
          </p:nvPr>
        </p:nvSpPr>
        <p:spPr>
          <a:xfrm>
            <a:off x="837982" y="1386349"/>
            <a:ext cx="10512862" cy="4790615"/>
          </a:xfrm>
        </p:spPr>
        <p:txBody>
          <a:bodyPr>
            <a:normAutofit lnSpcReduction="10000"/>
          </a:bodyPr>
          <a:lstStyle/>
          <a:p>
            <a:pPr marL="0" indent="0">
              <a:buNone/>
            </a:pPr>
            <a:r>
              <a:rPr lang="en-GB" b="1" dirty="0"/>
              <a:t>What ? </a:t>
            </a:r>
          </a:p>
          <a:p>
            <a:pPr marL="0" indent="0">
              <a:buNone/>
            </a:pPr>
            <a:r>
              <a:rPr lang="en-GB" dirty="0"/>
              <a:t>Ranges from small nick in the clitoris to total removal of the vulva and sewing up the entrance to the vagina. </a:t>
            </a:r>
          </a:p>
          <a:p>
            <a:pPr marL="0" indent="0">
              <a:buNone/>
            </a:pPr>
            <a:endParaRPr lang="en-GB" dirty="0"/>
          </a:p>
          <a:p>
            <a:pPr marL="0" indent="0">
              <a:buNone/>
            </a:pPr>
            <a:r>
              <a:rPr lang="en-GB" b="1" dirty="0"/>
              <a:t>Why? </a:t>
            </a:r>
          </a:p>
          <a:p>
            <a:pPr marL="0" indent="0">
              <a:buNone/>
            </a:pPr>
            <a:r>
              <a:rPr lang="en-GB" dirty="0"/>
              <a:t>Belief that the girl would not be marriageable without it.</a:t>
            </a:r>
          </a:p>
          <a:p>
            <a:pPr marL="0" indent="0">
              <a:buNone/>
            </a:pPr>
            <a:r>
              <a:rPr lang="en-GB" dirty="0"/>
              <a:t>It was done to me so I will do it to my daughter !</a:t>
            </a:r>
          </a:p>
          <a:p>
            <a:pPr marL="0" indent="0">
              <a:buNone/>
            </a:pPr>
            <a:r>
              <a:rPr lang="en-GB" dirty="0"/>
              <a:t>Cultural traditions. </a:t>
            </a:r>
          </a:p>
          <a:p>
            <a:pPr marL="0" indent="0">
              <a:buNone/>
            </a:pPr>
            <a:r>
              <a:rPr lang="en-GB" dirty="0"/>
              <a:t>Marks the transition from girl to woman.</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4093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Black" panose="020B0A04020102020204" pitchFamily="34" charset="0"/>
              </a:rPr>
              <a:t>Human Trafficking / Slavery</a:t>
            </a:r>
          </a:p>
        </p:txBody>
      </p:sp>
      <p:sp>
        <p:nvSpPr>
          <p:cNvPr id="3" name="Content Placeholder 2"/>
          <p:cNvSpPr>
            <a:spLocks noGrp="1"/>
          </p:cNvSpPr>
          <p:nvPr>
            <p:ph idx="1"/>
          </p:nvPr>
        </p:nvSpPr>
        <p:spPr>
          <a:xfrm>
            <a:off x="837982" y="1825625"/>
            <a:ext cx="10512862" cy="4778375"/>
          </a:xfrm>
        </p:spPr>
        <p:txBody>
          <a:bodyPr>
            <a:normAutofit fontScale="92500" lnSpcReduction="20000"/>
          </a:bodyPr>
          <a:lstStyle/>
          <a:p>
            <a:r>
              <a:rPr lang="en-GB" b="1" dirty="0"/>
              <a:t>Why </a:t>
            </a:r>
          </a:p>
          <a:p>
            <a:pPr lvl="1"/>
            <a:r>
              <a:rPr lang="en-GB" dirty="0"/>
              <a:t>For the Victim  - promise of a new life, money,  education, prestige </a:t>
            </a:r>
          </a:p>
          <a:p>
            <a:pPr lvl="1"/>
            <a:r>
              <a:rPr lang="en-GB" dirty="0"/>
              <a:t>For the Trafficker  - money,  prestige </a:t>
            </a:r>
          </a:p>
          <a:p>
            <a:r>
              <a:rPr lang="en-GB" b="1" dirty="0"/>
              <a:t>When </a:t>
            </a:r>
          </a:p>
          <a:p>
            <a:pPr lvl="1"/>
            <a:r>
              <a:rPr lang="en-GB" dirty="0"/>
              <a:t>Most victims go willingly, believing the promises of the trafficker.</a:t>
            </a:r>
          </a:p>
          <a:p>
            <a:r>
              <a:rPr lang="en-GB" b="1" dirty="0"/>
              <a:t>What </a:t>
            </a:r>
          </a:p>
          <a:p>
            <a:pPr lvl="1"/>
            <a:r>
              <a:rPr lang="en-GB" dirty="0"/>
              <a:t>60% domestic service, hospitality  or service industry. </a:t>
            </a:r>
          </a:p>
          <a:p>
            <a:pPr lvl="1"/>
            <a:r>
              <a:rPr lang="en-GB" dirty="0"/>
              <a:t>20%  Sex workers  - majority servicing local clientele and  military.</a:t>
            </a:r>
          </a:p>
          <a:p>
            <a:pPr lvl="1"/>
            <a:r>
              <a:rPr lang="en-GB" dirty="0"/>
              <a:t>Work long hours, no freedom, no money, no way to get home.  </a:t>
            </a:r>
          </a:p>
          <a:p>
            <a:pPr lvl="1"/>
            <a:r>
              <a:rPr lang="en-GB" dirty="0"/>
              <a:t>Physical &amp; Sexual Abuse </a:t>
            </a:r>
          </a:p>
          <a:p>
            <a:pPr marL="457200" lvl="1" indent="0">
              <a:buNone/>
            </a:pPr>
            <a:r>
              <a:rPr lang="en-GB" dirty="0"/>
              <a:t>  </a:t>
            </a:r>
          </a:p>
          <a:p>
            <a:pPr lvl="1"/>
            <a:endParaRPr lang="en-GB" dirty="0"/>
          </a:p>
        </p:txBody>
      </p:sp>
    </p:spTree>
    <p:extLst>
      <p:ext uri="{BB962C8B-B14F-4D97-AF65-F5344CB8AC3E}">
        <p14:creationId xmlns:p14="http://schemas.microsoft.com/office/powerpoint/2010/main" val="3713576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1103680"/>
            <a:ext cx="10512862" cy="1325563"/>
          </a:xfrm>
        </p:spPr>
        <p:txBody>
          <a:bodyPr>
            <a:normAutofit/>
          </a:bodyPr>
          <a:lstStyle/>
          <a:p>
            <a:pPr algn="ctr"/>
            <a:r>
              <a:rPr lang="en-GB" sz="8000" dirty="0">
                <a:latin typeface="Arial Black" panose="020B0A04020102020204" pitchFamily="34" charset="0"/>
              </a:rPr>
              <a:t>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048" y="2304804"/>
            <a:ext cx="4992730" cy="3663504"/>
          </a:xfrm>
          <a:prstGeom prst="rect">
            <a:avLst/>
          </a:prstGeom>
        </p:spPr>
      </p:pic>
    </p:spTree>
    <p:extLst>
      <p:ext uri="{BB962C8B-B14F-4D97-AF65-F5344CB8AC3E}">
        <p14:creationId xmlns:p14="http://schemas.microsoft.com/office/powerpoint/2010/main" val="901390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1316</Words>
  <Application>Microsoft Macintosh PowerPoint</Application>
  <PresentationFormat>Custom</PresentationFormat>
  <Paragraphs>112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Hadassah Friedlaender</vt:lpstr>
      <vt:lpstr>Office Theme</vt:lpstr>
      <vt:lpstr>PowerPoint Presentation</vt:lpstr>
      <vt:lpstr>Road To Equality </vt:lpstr>
      <vt:lpstr>PowerPoint Presentation</vt:lpstr>
      <vt:lpstr>THE CHALLENGES</vt:lpstr>
      <vt:lpstr>Violence against Women </vt:lpstr>
      <vt:lpstr>Early Marriage</vt:lpstr>
      <vt:lpstr>Female Genital Mutilation </vt:lpstr>
      <vt:lpstr>Human Trafficking / Slavery</vt:lpstr>
      <vt:lpstr>Solutions</vt:lpstr>
      <vt:lpstr>Violence against Women </vt:lpstr>
      <vt:lpstr>Early Marriage</vt:lpstr>
      <vt:lpstr>Female Genital Mutilation </vt:lpstr>
      <vt:lpstr>Human Trafficking / Slavery</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dc:creator>
  <cp:lastModifiedBy>Allie Liu</cp:lastModifiedBy>
  <cp:revision>27</cp:revision>
  <dcterms:created xsi:type="dcterms:W3CDTF">2020-08-19T06:32:12Z</dcterms:created>
  <dcterms:modified xsi:type="dcterms:W3CDTF">2020-10-19T15:51:31Z</dcterms:modified>
</cp:coreProperties>
</file>